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Lst>
  <p:notesMasterIdLst>
    <p:notesMasterId r:id="rId3"/>
  </p:notesMasterIdLst>
  <p:sldIdLst>
    <p:sldId id="256" r:id="rId2"/>
  </p:sldIdLst>
  <p:sldSz cx="38404800" cy="27432000"/>
  <p:notesSz cx="6858000" cy="9144000"/>
  <p:defaultTextStyle>
    <a:defPPr>
      <a:defRPr lang="en-US"/>
    </a:defPPr>
    <a:lvl1pPr marL="0" algn="l" defTabSz="1580083" rtl="0" eaLnBrk="1" latinLnBrk="0" hangingPunct="1">
      <a:defRPr sz="6221" kern="1200">
        <a:solidFill>
          <a:schemeClr val="tx1"/>
        </a:solidFill>
        <a:latin typeface="+mn-lt"/>
        <a:ea typeface="+mn-ea"/>
        <a:cs typeface="+mn-cs"/>
      </a:defRPr>
    </a:lvl1pPr>
    <a:lvl2pPr marL="1580083" algn="l" defTabSz="1580083" rtl="0" eaLnBrk="1" latinLnBrk="0" hangingPunct="1">
      <a:defRPr sz="6221" kern="1200">
        <a:solidFill>
          <a:schemeClr val="tx1"/>
        </a:solidFill>
        <a:latin typeface="+mn-lt"/>
        <a:ea typeface="+mn-ea"/>
        <a:cs typeface="+mn-cs"/>
      </a:defRPr>
    </a:lvl2pPr>
    <a:lvl3pPr marL="3160166" algn="l" defTabSz="1580083" rtl="0" eaLnBrk="1" latinLnBrk="0" hangingPunct="1">
      <a:defRPr sz="6221" kern="1200">
        <a:solidFill>
          <a:schemeClr val="tx1"/>
        </a:solidFill>
        <a:latin typeface="+mn-lt"/>
        <a:ea typeface="+mn-ea"/>
        <a:cs typeface="+mn-cs"/>
      </a:defRPr>
    </a:lvl3pPr>
    <a:lvl4pPr marL="4740250" algn="l" defTabSz="1580083" rtl="0" eaLnBrk="1" latinLnBrk="0" hangingPunct="1">
      <a:defRPr sz="6221" kern="1200">
        <a:solidFill>
          <a:schemeClr val="tx1"/>
        </a:solidFill>
        <a:latin typeface="+mn-lt"/>
        <a:ea typeface="+mn-ea"/>
        <a:cs typeface="+mn-cs"/>
      </a:defRPr>
    </a:lvl4pPr>
    <a:lvl5pPr marL="6320333" algn="l" defTabSz="1580083" rtl="0" eaLnBrk="1" latinLnBrk="0" hangingPunct="1">
      <a:defRPr sz="6221" kern="1200">
        <a:solidFill>
          <a:schemeClr val="tx1"/>
        </a:solidFill>
        <a:latin typeface="+mn-lt"/>
        <a:ea typeface="+mn-ea"/>
        <a:cs typeface="+mn-cs"/>
      </a:defRPr>
    </a:lvl5pPr>
    <a:lvl6pPr marL="7900416" algn="l" defTabSz="1580083" rtl="0" eaLnBrk="1" latinLnBrk="0" hangingPunct="1">
      <a:defRPr sz="6221" kern="1200">
        <a:solidFill>
          <a:schemeClr val="tx1"/>
        </a:solidFill>
        <a:latin typeface="+mn-lt"/>
        <a:ea typeface="+mn-ea"/>
        <a:cs typeface="+mn-cs"/>
      </a:defRPr>
    </a:lvl6pPr>
    <a:lvl7pPr marL="9480499" algn="l" defTabSz="1580083" rtl="0" eaLnBrk="1" latinLnBrk="0" hangingPunct="1">
      <a:defRPr sz="6221" kern="1200">
        <a:solidFill>
          <a:schemeClr val="tx1"/>
        </a:solidFill>
        <a:latin typeface="+mn-lt"/>
        <a:ea typeface="+mn-ea"/>
        <a:cs typeface="+mn-cs"/>
      </a:defRPr>
    </a:lvl7pPr>
    <a:lvl8pPr marL="11060582" algn="l" defTabSz="1580083" rtl="0" eaLnBrk="1" latinLnBrk="0" hangingPunct="1">
      <a:defRPr sz="6221" kern="1200">
        <a:solidFill>
          <a:schemeClr val="tx1"/>
        </a:solidFill>
        <a:latin typeface="+mn-lt"/>
        <a:ea typeface="+mn-ea"/>
        <a:cs typeface="+mn-cs"/>
      </a:defRPr>
    </a:lvl8pPr>
    <a:lvl9pPr marL="12640666" algn="l" defTabSz="1580083" rtl="0" eaLnBrk="1" latinLnBrk="0" hangingPunct="1">
      <a:defRPr sz="622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8814"/>
    <p:restoredTop sz="94795"/>
  </p:normalViewPr>
  <p:slideViewPr>
    <p:cSldViewPr snapToGrid="0" snapToObjects="1">
      <p:cViewPr>
        <p:scale>
          <a:sx n="25" d="100"/>
          <a:sy n="25" d="100"/>
        </p:scale>
        <p:origin x="1512"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tif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40F012-BCE5-1741-A1E2-25FF2061DBF7}" type="datetimeFigureOut">
              <a:rPr lang="en-US" smtClean="0"/>
              <a:t>11/30/17</a:t>
            </a:fld>
            <a:endParaRPr lang="en-US"/>
          </a:p>
        </p:txBody>
      </p:sp>
      <p:sp>
        <p:nvSpPr>
          <p:cNvPr id="4" name="Slide Image Placeholder 3"/>
          <p:cNvSpPr>
            <a:spLocks noGrp="1" noRot="1" noChangeAspect="1"/>
          </p:cNvSpPr>
          <p:nvPr>
            <p:ph type="sldImg" idx="2"/>
          </p:nvPr>
        </p:nvSpPr>
        <p:spPr>
          <a:xfrm>
            <a:off x="1268413" y="1143000"/>
            <a:ext cx="43211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333CD4-1CCB-C145-8272-3436134112CF}" type="slidenum">
              <a:rPr lang="en-US" smtClean="0"/>
              <a:t>‹#›</a:t>
            </a:fld>
            <a:endParaRPr lang="en-US"/>
          </a:p>
        </p:txBody>
      </p:sp>
    </p:spTree>
    <p:extLst>
      <p:ext uri="{BB962C8B-B14F-4D97-AF65-F5344CB8AC3E}">
        <p14:creationId xmlns:p14="http://schemas.microsoft.com/office/powerpoint/2010/main" val="1947630391"/>
      </p:ext>
    </p:extLst>
  </p:cSld>
  <p:clrMap bg1="lt1" tx1="dk1" bg2="lt2" tx2="dk2" accent1="accent1" accent2="accent2" accent3="accent3" accent4="accent4" accent5="accent5" accent6="accent6" hlink="hlink" folHlink="folHlink"/>
  <p:notesStyle>
    <a:lvl1pPr marL="0" algn="l" defTabSz="3160166" rtl="0" eaLnBrk="1" latinLnBrk="0" hangingPunct="1">
      <a:defRPr sz="4147" kern="1200">
        <a:solidFill>
          <a:schemeClr val="tx1"/>
        </a:solidFill>
        <a:latin typeface="+mn-lt"/>
        <a:ea typeface="+mn-ea"/>
        <a:cs typeface="+mn-cs"/>
      </a:defRPr>
    </a:lvl1pPr>
    <a:lvl2pPr marL="1580083" algn="l" defTabSz="3160166" rtl="0" eaLnBrk="1" latinLnBrk="0" hangingPunct="1">
      <a:defRPr sz="4147" kern="1200">
        <a:solidFill>
          <a:schemeClr val="tx1"/>
        </a:solidFill>
        <a:latin typeface="+mn-lt"/>
        <a:ea typeface="+mn-ea"/>
        <a:cs typeface="+mn-cs"/>
      </a:defRPr>
    </a:lvl2pPr>
    <a:lvl3pPr marL="3160166" algn="l" defTabSz="3160166" rtl="0" eaLnBrk="1" latinLnBrk="0" hangingPunct="1">
      <a:defRPr sz="4147" kern="1200">
        <a:solidFill>
          <a:schemeClr val="tx1"/>
        </a:solidFill>
        <a:latin typeface="+mn-lt"/>
        <a:ea typeface="+mn-ea"/>
        <a:cs typeface="+mn-cs"/>
      </a:defRPr>
    </a:lvl3pPr>
    <a:lvl4pPr marL="4740250" algn="l" defTabSz="3160166" rtl="0" eaLnBrk="1" latinLnBrk="0" hangingPunct="1">
      <a:defRPr sz="4147" kern="1200">
        <a:solidFill>
          <a:schemeClr val="tx1"/>
        </a:solidFill>
        <a:latin typeface="+mn-lt"/>
        <a:ea typeface="+mn-ea"/>
        <a:cs typeface="+mn-cs"/>
      </a:defRPr>
    </a:lvl4pPr>
    <a:lvl5pPr marL="6320333" algn="l" defTabSz="3160166" rtl="0" eaLnBrk="1" latinLnBrk="0" hangingPunct="1">
      <a:defRPr sz="4147" kern="1200">
        <a:solidFill>
          <a:schemeClr val="tx1"/>
        </a:solidFill>
        <a:latin typeface="+mn-lt"/>
        <a:ea typeface="+mn-ea"/>
        <a:cs typeface="+mn-cs"/>
      </a:defRPr>
    </a:lvl5pPr>
    <a:lvl6pPr marL="7900416" algn="l" defTabSz="3160166" rtl="0" eaLnBrk="1" latinLnBrk="0" hangingPunct="1">
      <a:defRPr sz="4147" kern="1200">
        <a:solidFill>
          <a:schemeClr val="tx1"/>
        </a:solidFill>
        <a:latin typeface="+mn-lt"/>
        <a:ea typeface="+mn-ea"/>
        <a:cs typeface="+mn-cs"/>
      </a:defRPr>
    </a:lvl6pPr>
    <a:lvl7pPr marL="9480499" algn="l" defTabSz="3160166" rtl="0" eaLnBrk="1" latinLnBrk="0" hangingPunct="1">
      <a:defRPr sz="4147" kern="1200">
        <a:solidFill>
          <a:schemeClr val="tx1"/>
        </a:solidFill>
        <a:latin typeface="+mn-lt"/>
        <a:ea typeface="+mn-ea"/>
        <a:cs typeface="+mn-cs"/>
      </a:defRPr>
    </a:lvl7pPr>
    <a:lvl8pPr marL="11060582" algn="l" defTabSz="3160166" rtl="0" eaLnBrk="1" latinLnBrk="0" hangingPunct="1">
      <a:defRPr sz="4147" kern="1200">
        <a:solidFill>
          <a:schemeClr val="tx1"/>
        </a:solidFill>
        <a:latin typeface="+mn-lt"/>
        <a:ea typeface="+mn-ea"/>
        <a:cs typeface="+mn-cs"/>
      </a:defRPr>
    </a:lvl8pPr>
    <a:lvl9pPr marL="12640666" algn="l" defTabSz="3160166" rtl="0" eaLnBrk="1" latinLnBrk="0" hangingPunct="1">
      <a:defRPr sz="414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333CD4-1CCB-C145-8272-3436134112CF}" type="slidenum">
              <a:rPr lang="en-US" smtClean="0"/>
              <a:t>1</a:t>
            </a:fld>
            <a:endParaRPr lang="en-US"/>
          </a:p>
        </p:txBody>
      </p:sp>
    </p:spTree>
    <p:extLst>
      <p:ext uri="{BB962C8B-B14F-4D97-AF65-F5344CB8AC3E}">
        <p14:creationId xmlns:p14="http://schemas.microsoft.com/office/powerpoint/2010/main" val="1878233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489452"/>
            <a:ext cx="28803600" cy="9550400"/>
          </a:xfrm>
        </p:spPr>
        <p:txBody>
          <a:bodyPr anchor="b"/>
          <a:lstStyle>
            <a:lvl1pPr algn="ctr">
              <a:defRPr sz="18900"/>
            </a:lvl1pPr>
          </a:lstStyle>
          <a:p>
            <a:r>
              <a:rPr lang="en-US" smtClean="0"/>
              <a:t>Click to edit Master title style</a:t>
            </a:r>
            <a:endParaRPr lang="en-US"/>
          </a:p>
        </p:txBody>
      </p:sp>
      <p:sp>
        <p:nvSpPr>
          <p:cNvPr id="3" name="Subtitle 2"/>
          <p:cNvSpPr>
            <a:spLocks noGrp="1"/>
          </p:cNvSpPr>
          <p:nvPr>
            <p:ph type="subTitle" idx="1"/>
          </p:nvPr>
        </p:nvSpPr>
        <p:spPr>
          <a:xfrm>
            <a:off x="4800600" y="14408152"/>
            <a:ext cx="28803600" cy="6623048"/>
          </a:xfrm>
        </p:spPr>
        <p:txBody>
          <a:bodyPr/>
          <a:lstStyle>
            <a:lvl1pPr marL="0" indent="0" algn="ctr">
              <a:buNone/>
              <a:defRPr sz="7560"/>
            </a:lvl1pPr>
            <a:lvl2pPr marL="1440180" indent="0" algn="ctr">
              <a:buNone/>
              <a:defRPr sz="6300"/>
            </a:lvl2pPr>
            <a:lvl3pPr marL="2880360" indent="0" algn="ctr">
              <a:buNone/>
              <a:defRPr sz="5670"/>
            </a:lvl3pPr>
            <a:lvl4pPr marL="4320540" indent="0" algn="ctr">
              <a:buNone/>
              <a:defRPr sz="5040"/>
            </a:lvl4pPr>
            <a:lvl5pPr marL="5760720" indent="0" algn="ctr">
              <a:buNone/>
              <a:defRPr sz="5040"/>
            </a:lvl5pPr>
            <a:lvl6pPr marL="7200900" indent="0" algn="ctr">
              <a:buNone/>
              <a:defRPr sz="5040"/>
            </a:lvl6pPr>
            <a:lvl7pPr marL="8641080" indent="0" algn="ctr">
              <a:buNone/>
              <a:defRPr sz="5040"/>
            </a:lvl7pPr>
            <a:lvl8pPr marL="10081260" indent="0" algn="ctr">
              <a:buNone/>
              <a:defRPr sz="5040"/>
            </a:lvl8pPr>
            <a:lvl9pPr marL="11521440" indent="0" algn="ctr">
              <a:buNone/>
              <a:defRPr sz="504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5" y="1460500"/>
            <a:ext cx="8281035" cy="2324735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640330" y="1460500"/>
            <a:ext cx="24363045" cy="2324735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28" y="6838954"/>
            <a:ext cx="33124140" cy="11410948"/>
          </a:xfrm>
        </p:spPr>
        <p:txBody>
          <a:bodyPr anchor="b"/>
          <a:lstStyle>
            <a:lvl1pPr>
              <a:defRPr sz="18900"/>
            </a:lvl1pPr>
          </a:lstStyle>
          <a:p>
            <a:r>
              <a:rPr lang="en-US" smtClean="0"/>
              <a:t>Click to edit Master title style</a:t>
            </a:r>
            <a:endParaRPr lang="en-US"/>
          </a:p>
        </p:txBody>
      </p:sp>
      <p:sp>
        <p:nvSpPr>
          <p:cNvPr id="3" name="Text Placeholder 2"/>
          <p:cNvSpPr>
            <a:spLocks noGrp="1"/>
          </p:cNvSpPr>
          <p:nvPr>
            <p:ph type="body" idx="1"/>
          </p:nvPr>
        </p:nvSpPr>
        <p:spPr>
          <a:xfrm>
            <a:off x="2620328" y="18357854"/>
            <a:ext cx="33124140" cy="6000748"/>
          </a:xfrm>
        </p:spPr>
        <p:txBody>
          <a:bodyPr/>
          <a:lstStyle>
            <a:lvl1pPr marL="0" indent="0">
              <a:buNone/>
              <a:defRPr sz="7560">
                <a:solidFill>
                  <a:schemeClr val="tx1">
                    <a:tint val="75000"/>
                  </a:schemeClr>
                </a:solidFill>
              </a:defRPr>
            </a:lvl1pPr>
            <a:lvl2pPr marL="1440180" indent="0">
              <a:buNone/>
              <a:defRPr sz="6300">
                <a:solidFill>
                  <a:schemeClr val="tx1">
                    <a:tint val="75000"/>
                  </a:schemeClr>
                </a:solidFill>
              </a:defRPr>
            </a:lvl2pPr>
            <a:lvl3pPr marL="2880360" indent="0">
              <a:buNone/>
              <a:defRPr sz="5670">
                <a:solidFill>
                  <a:schemeClr val="tx1">
                    <a:tint val="75000"/>
                  </a:schemeClr>
                </a:solidFill>
              </a:defRPr>
            </a:lvl3pPr>
            <a:lvl4pPr marL="4320540" indent="0">
              <a:buNone/>
              <a:defRPr sz="5040">
                <a:solidFill>
                  <a:schemeClr val="tx1">
                    <a:tint val="75000"/>
                  </a:schemeClr>
                </a:solidFill>
              </a:defRPr>
            </a:lvl4pPr>
            <a:lvl5pPr marL="5760720" indent="0">
              <a:buNone/>
              <a:defRPr sz="5040">
                <a:solidFill>
                  <a:schemeClr val="tx1">
                    <a:tint val="75000"/>
                  </a:schemeClr>
                </a:solidFill>
              </a:defRPr>
            </a:lvl5pPr>
            <a:lvl6pPr marL="7200900" indent="0">
              <a:buNone/>
              <a:defRPr sz="5040">
                <a:solidFill>
                  <a:schemeClr val="tx1">
                    <a:tint val="75000"/>
                  </a:schemeClr>
                </a:solidFill>
              </a:defRPr>
            </a:lvl6pPr>
            <a:lvl7pPr marL="8641080" indent="0">
              <a:buNone/>
              <a:defRPr sz="5040">
                <a:solidFill>
                  <a:schemeClr val="tx1">
                    <a:tint val="75000"/>
                  </a:schemeClr>
                </a:solidFill>
              </a:defRPr>
            </a:lvl7pPr>
            <a:lvl8pPr marL="10081260" indent="0">
              <a:buNone/>
              <a:defRPr sz="5040">
                <a:solidFill>
                  <a:schemeClr val="tx1">
                    <a:tint val="75000"/>
                  </a:schemeClr>
                </a:solidFill>
              </a:defRPr>
            </a:lvl8pPr>
            <a:lvl9pPr marL="11521440" indent="0">
              <a:buNone/>
              <a:defRPr sz="504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640330" y="7302500"/>
            <a:ext cx="16322040"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9442430" y="7302500"/>
            <a:ext cx="16322040"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460502"/>
            <a:ext cx="33124140" cy="530225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2645334" y="6724652"/>
            <a:ext cx="16247029" cy="329564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smtClean="0"/>
              <a:t>Click to edit Master text styles</a:t>
            </a:r>
          </a:p>
        </p:txBody>
      </p:sp>
      <p:sp>
        <p:nvSpPr>
          <p:cNvPr id="4" name="Content Placeholder 3"/>
          <p:cNvSpPr>
            <a:spLocks noGrp="1"/>
          </p:cNvSpPr>
          <p:nvPr>
            <p:ph sz="half" idx="2"/>
          </p:nvPr>
        </p:nvSpPr>
        <p:spPr>
          <a:xfrm>
            <a:off x="2645334" y="10020300"/>
            <a:ext cx="16247029"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442430" y="6724652"/>
            <a:ext cx="16327042" cy="329564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smtClean="0"/>
              <a:t>Click to edit Master text styles</a:t>
            </a:r>
          </a:p>
        </p:txBody>
      </p:sp>
      <p:sp>
        <p:nvSpPr>
          <p:cNvPr id="6" name="Content Placeholder 5"/>
          <p:cNvSpPr>
            <a:spLocks noGrp="1"/>
          </p:cNvSpPr>
          <p:nvPr>
            <p:ph sz="quarter" idx="4"/>
          </p:nvPr>
        </p:nvSpPr>
        <p:spPr>
          <a:xfrm>
            <a:off x="19442430" y="10020300"/>
            <a:ext cx="16327042"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1828800"/>
            <a:ext cx="12386547" cy="6400800"/>
          </a:xfrm>
        </p:spPr>
        <p:txBody>
          <a:bodyPr anchor="b"/>
          <a:lstStyle>
            <a:lvl1pPr>
              <a:defRPr sz="10080"/>
            </a:lvl1pPr>
          </a:lstStyle>
          <a:p>
            <a:r>
              <a:rPr lang="en-US" smtClean="0"/>
              <a:t>Click to edit Master title style</a:t>
            </a:r>
            <a:endParaRPr lang="en-US"/>
          </a:p>
        </p:txBody>
      </p:sp>
      <p:sp>
        <p:nvSpPr>
          <p:cNvPr id="3" name="Content Placeholder 2"/>
          <p:cNvSpPr>
            <a:spLocks noGrp="1"/>
          </p:cNvSpPr>
          <p:nvPr>
            <p:ph idx="1"/>
          </p:nvPr>
        </p:nvSpPr>
        <p:spPr>
          <a:xfrm>
            <a:off x="16327042" y="3949702"/>
            <a:ext cx="19442430" cy="19494500"/>
          </a:xfrm>
        </p:spPr>
        <p:txBody>
          <a:bodyPr/>
          <a:lstStyle>
            <a:lvl1pPr>
              <a:defRPr sz="10080"/>
            </a:lvl1pPr>
            <a:lvl2pPr>
              <a:defRPr sz="8820"/>
            </a:lvl2pPr>
            <a:lvl3pPr>
              <a:defRPr sz="7560"/>
            </a:lvl3pPr>
            <a:lvl4pPr>
              <a:defRPr sz="6300"/>
            </a:lvl4pPr>
            <a:lvl5pPr>
              <a:defRPr sz="6300"/>
            </a:lvl5pPr>
            <a:lvl6pPr>
              <a:defRPr sz="6300"/>
            </a:lvl6pPr>
            <a:lvl7pPr>
              <a:defRPr sz="6300"/>
            </a:lvl7pPr>
            <a:lvl8pPr>
              <a:defRPr sz="6300"/>
            </a:lvl8pPr>
            <a:lvl9pPr>
              <a:defRPr sz="6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645334" y="8229600"/>
            <a:ext cx="12386547" cy="1524635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11/29/17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1828800"/>
            <a:ext cx="12386547" cy="6400800"/>
          </a:xfrm>
        </p:spPr>
        <p:txBody>
          <a:bodyPr anchor="b"/>
          <a:lstStyle>
            <a:lvl1pPr>
              <a:defRPr sz="10080"/>
            </a:lvl1pPr>
          </a:lstStyle>
          <a:p>
            <a:r>
              <a:rPr lang="en-US" smtClean="0"/>
              <a:t>Click to edit Master title style</a:t>
            </a:r>
            <a:endParaRPr lang="en-US"/>
          </a:p>
        </p:txBody>
      </p:sp>
      <p:sp>
        <p:nvSpPr>
          <p:cNvPr id="3" name="Picture Placeholder 2"/>
          <p:cNvSpPr>
            <a:spLocks noGrp="1"/>
          </p:cNvSpPr>
          <p:nvPr>
            <p:ph type="pic" idx="1"/>
          </p:nvPr>
        </p:nvSpPr>
        <p:spPr>
          <a:xfrm>
            <a:off x="16327042" y="3949702"/>
            <a:ext cx="19442430" cy="19494500"/>
          </a:xfrm>
        </p:spPr>
        <p:txBody>
          <a:bodyPr/>
          <a:lstStyle>
            <a:lvl1pPr marL="0" indent="0">
              <a:buNone/>
              <a:defRPr sz="10080"/>
            </a:lvl1pPr>
            <a:lvl2pPr marL="1440180" indent="0">
              <a:buNone/>
              <a:defRPr sz="8820"/>
            </a:lvl2pPr>
            <a:lvl3pPr marL="2880360" indent="0">
              <a:buNone/>
              <a:defRPr sz="7560"/>
            </a:lvl3pPr>
            <a:lvl4pPr marL="4320540" indent="0">
              <a:buNone/>
              <a:defRPr sz="6300"/>
            </a:lvl4pPr>
            <a:lvl5pPr marL="5760720" indent="0">
              <a:buNone/>
              <a:defRPr sz="6300"/>
            </a:lvl5pPr>
            <a:lvl6pPr marL="7200900" indent="0">
              <a:buNone/>
              <a:defRPr sz="6300"/>
            </a:lvl6pPr>
            <a:lvl7pPr marL="8641080" indent="0">
              <a:buNone/>
              <a:defRPr sz="6300"/>
            </a:lvl7pPr>
            <a:lvl8pPr marL="10081260" indent="0">
              <a:buNone/>
              <a:defRPr sz="6300"/>
            </a:lvl8pPr>
            <a:lvl9pPr marL="11521440" indent="0">
              <a:buNone/>
              <a:defRPr sz="6300"/>
            </a:lvl9pPr>
          </a:lstStyle>
          <a:p>
            <a:endParaRPr lang="en-US"/>
          </a:p>
        </p:txBody>
      </p:sp>
      <p:sp>
        <p:nvSpPr>
          <p:cNvPr id="4" name="Text Placeholder 3"/>
          <p:cNvSpPr>
            <a:spLocks noGrp="1"/>
          </p:cNvSpPr>
          <p:nvPr>
            <p:ph type="body" sz="half" idx="2"/>
          </p:nvPr>
        </p:nvSpPr>
        <p:spPr>
          <a:xfrm>
            <a:off x="2645334" y="8229600"/>
            <a:ext cx="12386547" cy="1524635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11/29/17</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460502"/>
            <a:ext cx="33124140" cy="530225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640330" y="7302500"/>
            <a:ext cx="33124140" cy="1740535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640330" y="25425402"/>
            <a:ext cx="8641080" cy="1460500"/>
          </a:xfrm>
          <a:prstGeom prst="rect">
            <a:avLst/>
          </a:prstGeom>
        </p:spPr>
        <p:txBody>
          <a:bodyPr vert="horz" lIns="91440" tIns="45720" rIns="91440" bIns="45720" rtlCol="0" anchor="ctr"/>
          <a:lstStyle>
            <a:lvl1pPr algn="l">
              <a:defRPr sz="3780">
                <a:solidFill>
                  <a:schemeClr val="tx1">
                    <a:tint val="75000"/>
                  </a:schemeClr>
                </a:solidFill>
              </a:defRPr>
            </a:lvl1pPr>
          </a:lstStyle>
          <a:p>
            <a:fld id="{48A87A34-81AB-432B-8DAE-1953F412C126}" type="datetimeFigureOut">
              <a:rPr lang="en-US" smtClean="0"/>
              <a:pPr/>
              <a:t>11/29/17</a:t>
            </a:fld>
            <a:endParaRPr lang="en-US" dirty="0"/>
          </a:p>
        </p:txBody>
      </p:sp>
      <p:sp>
        <p:nvSpPr>
          <p:cNvPr id="5" name="Footer Placeholder 4"/>
          <p:cNvSpPr>
            <a:spLocks noGrp="1"/>
          </p:cNvSpPr>
          <p:nvPr>
            <p:ph type="ftr" sz="quarter" idx="3"/>
          </p:nvPr>
        </p:nvSpPr>
        <p:spPr>
          <a:xfrm>
            <a:off x="12721590" y="25425402"/>
            <a:ext cx="12961620" cy="1460500"/>
          </a:xfrm>
          <a:prstGeom prst="rect">
            <a:avLst/>
          </a:prstGeom>
        </p:spPr>
        <p:txBody>
          <a:bodyPr vert="horz" lIns="91440" tIns="45720" rIns="91440" bIns="45720" rtlCol="0" anchor="ctr"/>
          <a:lstStyle>
            <a:lvl1pPr algn="ctr">
              <a:defRPr sz="378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123390" y="25425402"/>
            <a:ext cx="8641080" cy="1460500"/>
          </a:xfrm>
          <a:prstGeom prst="rect">
            <a:avLst/>
          </a:prstGeom>
        </p:spPr>
        <p:txBody>
          <a:bodyPr vert="horz" lIns="91440" tIns="45720" rIns="91440" bIns="45720" rtlCol="0" anchor="ctr"/>
          <a:lstStyle>
            <a:lvl1pPr algn="r">
              <a:defRPr sz="378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10361949"/>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algn="l" defTabSz="2880360" rtl="0" eaLnBrk="1" latinLnBrk="0" hangingPunct="1">
        <a:lnSpc>
          <a:spcPct val="90000"/>
        </a:lnSpc>
        <a:spcBef>
          <a:spcPct val="0"/>
        </a:spcBef>
        <a:buNone/>
        <a:defRPr sz="13860" kern="1200">
          <a:solidFill>
            <a:schemeClr val="tx1"/>
          </a:solidFill>
          <a:latin typeface="+mj-lt"/>
          <a:ea typeface="+mj-ea"/>
          <a:cs typeface="+mj-cs"/>
        </a:defRPr>
      </a:lvl1pPr>
    </p:titleStyle>
    <p:bodyStyle>
      <a:lvl1pPr marL="720090" indent="-720090" algn="l" defTabSz="2880360" rtl="0" eaLnBrk="1" latinLnBrk="0" hangingPunct="1">
        <a:lnSpc>
          <a:spcPct val="90000"/>
        </a:lnSpc>
        <a:spcBef>
          <a:spcPts val="3150"/>
        </a:spcBef>
        <a:buFont typeface="Arial"/>
        <a:buChar char="•"/>
        <a:defRPr sz="8820" kern="1200">
          <a:solidFill>
            <a:schemeClr val="tx1"/>
          </a:solidFill>
          <a:latin typeface="+mn-lt"/>
          <a:ea typeface="+mn-ea"/>
          <a:cs typeface="+mn-cs"/>
        </a:defRPr>
      </a:lvl1pPr>
      <a:lvl2pPr marL="2160270" indent="-720090" algn="l" defTabSz="2880360" rtl="0" eaLnBrk="1" latinLnBrk="0" hangingPunct="1">
        <a:lnSpc>
          <a:spcPct val="90000"/>
        </a:lnSpc>
        <a:spcBef>
          <a:spcPts val="1575"/>
        </a:spcBef>
        <a:buFont typeface="Arial"/>
        <a:buChar char="•"/>
        <a:defRPr sz="7560" kern="1200">
          <a:solidFill>
            <a:schemeClr val="tx1"/>
          </a:solidFill>
          <a:latin typeface="+mn-lt"/>
          <a:ea typeface="+mn-ea"/>
          <a:cs typeface="+mn-cs"/>
        </a:defRPr>
      </a:lvl2pPr>
      <a:lvl3pPr marL="3600450" indent="-720090" algn="l" defTabSz="2880360" rtl="0" eaLnBrk="1" latinLnBrk="0" hangingPunct="1">
        <a:lnSpc>
          <a:spcPct val="90000"/>
        </a:lnSpc>
        <a:spcBef>
          <a:spcPts val="1575"/>
        </a:spcBef>
        <a:buFont typeface="Arial"/>
        <a:buChar char="•"/>
        <a:defRPr sz="6300" kern="1200">
          <a:solidFill>
            <a:schemeClr val="tx1"/>
          </a:solidFill>
          <a:latin typeface="+mn-lt"/>
          <a:ea typeface="+mn-ea"/>
          <a:cs typeface="+mn-cs"/>
        </a:defRPr>
      </a:lvl3pPr>
      <a:lvl4pPr marL="504063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4pPr>
      <a:lvl5pPr marL="648081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5pPr>
      <a:lvl6pPr marL="792099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6pPr>
      <a:lvl7pPr marL="936117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7pPr>
      <a:lvl8pPr marL="1080135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8pPr>
      <a:lvl9pPr marL="1224153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9pPr>
    </p:bodyStyle>
    <p:otherStyle>
      <a:defPPr>
        <a:defRPr lang="en-US"/>
      </a:defPPr>
      <a:lvl1pPr marL="0" algn="l" defTabSz="2880360" rtl="0" eaLnBrk="1" latinLnBrk="0" hangingPunct="1">
        <a:defRPr sz="5670" kern="1200">
          <a:solidFill>
            <a:schemeClr val="tx1"/>
          </a:solidFill>
          <a:latin typeface="+mn-lt"/>
          <a:ea typeface="+mn-ea"/>
          <a:cs typeface="+mn-cs"/>
        </a:defRPr>
      </a:lvl1pPr>
      <a:lvl2pPr marL="1440180" algn="l" defTabSz="2880360" rtl="0" eaLnBrk="1" latinLnBrk="0" hangingPunct="1">
        <a:defRPr sz="5670" kern="1200">
          <a:solidFill>
            <a:schemeClr val="tx1"/>
          </a:solidFill>
          <a:latin typeface="+mn-lt"/>
          <a:ea typeface="+mn-ea"/>
          <a:cs typeface="+mn-cs"/>
        </a:defRPr>
      </a:lvl2pPr>
      <a:lvl3pPr marL="2880360" algn="l" defTabSz="2880360" rtl="0" eaLnBrk="1" latinLnBrk="0" hangingPunct="1">
        <a:defRPr sz="5670" kern="1200">
          <a:solidFill>
            <a:schemeClr val="tx1"/>
          </a:solidFill>
          <a:latin typeface="+mn-lt"/>
          <a:ea typeface="+mn-ea"/>
          <a:cs typeface="+mn-cs"/>
        </a:defRPr>
      </a:lvl3pPr>
      <a:lvl4pPr marL="4320540" algn="l" defTabSz="2880360" rtl="0" eaLnBrk="1" latinLnBrk="0" hangingPunct="1">
        <a:defRPr sz="5670" kern="1200">
          <a:solidFill>
            <a:schemeClr val="tx1"/>
          </a:solidFill>
          <a:latin typeface="+mn-lt"/>
          <a:ea typeface="+mn-ea"/>
          <a:cs typeface="+mn-cs"/>
        </a:defRPr>
      </a:lvl4pPr>
      <a:lvl5pPr marL="5760720" algn="l" defTabSz="2880360" rtl="0" eaLnBrk="1" latinLnBrk="0" hangingPunct="1">
        <a:defRPr sz="5670" kern="1200">
          <a:solidFill>
            <a:schemeClr val="tx1"/>
          </a:solidFill>
          <a:latin typeface="+mn-lt"/>
          <a:ea typeface="+mn-ea"/>
          <a:cs typeface="+mn-cs"/>
        </a:defRPr>
      </a:lvl5pPr>
      <a:lvl6pPr marL="7200900" algn="l" defTabSz="2880360" rtl="0" eaLnBrk="1" latinLnBrk="0" hangingPunct="1">
        <a:defRPr sz="5670" kern="1200">
          <a:solidFill>
            <a:schemeClr val="tx1"/>
          </a:solidFill>
          <a:latin typeface="+mn-lt"/>
          <a:ea typeface="+mn-ea"/>
          <a:cs typeface="+mn-cs"/>
        </a:defRPr>
      </a:lvl6pPr>
      <a:lvl7pPr marL="8641080" algn="l" defTabSz="2880360" rtl="0" eaLnBrk="1" latinLnBrk="0" hangingPunct="1">
        <a:defRPr sz="5670" kern="1200">
          <a:solidFill>
            <a:schemeClr val="tx1"/>
          </a:solidFill>
          <a:latin typeface="+mn-lt"/>
          <a:ea typeface="+mn-ea"/>
          <a:cs typeface="+mn-cs"/>
        </a:defRPr>
      </a:lvl7pPr>
      <a:lvl8pPr marL="10081260" algn="l" defTabSz="2880360" rtl="0" eaLnBrk="1" latinLnBrk="0" hangingPunct="1">
        <a:defRPr sz="5670" kern="1200">
          <a:solidFill>
            <a:schemeClr val="tx1"/>
          </a:solidFill>
          <a:latin typeface="+mn-lt"/>
          <a:ea typeface="+mn-ea"/>
          <a:cs typeface="+mn-cs"/>
        </a:defRPr>
      </a:lvl8pPr>
      <a:lvl9pPr marL="11521440" algn="l" defTabSz="2880360" rtl="0" eaLnBrk="1" latinLnBrk="0" hangingPunct="1">
        <a:defRPr sz="56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tiff"/><Relationship Id="rId5" Type="http://schemas.openxmlformats.org/officeDocument/2006/relationships/hyperlink" Target="http://alfven.princeton.edu/publications/ep-encyclopedia-2001" TargetMode="External"/><Relationship Id="rId6" Type="http://schemas.openxmlformats.org/officeDocument/2006/relationships/hyperlink" Target="https://ntrs.nasa.gov/archive/nasa/casi.ntrs.nasa.gov/19960028160.pdf" TargetMode="External"/><Relationship Id="rId7" Type="http://schemas.openxmlformats.org/officeDocument/2006/relationships/image" Target="../media/image3.png"/><Relationship Id="rId8" Type="http://schemas.openxmlformats.org/officeDocument/2006/relationships/image" Target="../media/image4.png"/><Relationship Id="rId9" Type="http://schemas.openxmlformats.org/officeDocument/2006/relationships/image" Target="../media/image5.png"/><Relationship Id="rId10"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000" b="-3000"/>
          </a:stretch>
        </a:blipFill>
        <a:effectLst/>
      </p:bgPr>
    </p:bg>
    <p:spTree>
      <p:nvGrpSpPr>
        <p:cNvPr id="1" name=""/>
        <p:cNvGrpSpPr/>
        <p:nvPr/>
      </p:nvGrpSpPr>
      <p:grpSpPr>
        <a:xfrm>
          <a:off x="0" y="0"/>
          <a:ext cx="0" cy="0"/>
          <a:chOff x="0" y="0"/>
          <a:chExt cx="0" cy="0"/>
        </a:xfrm>
      </p:grpSpPr>
      <p:pic>
        <p:nvPicPr>
          <p:cNvPr id="43" name="Picture 42"/>
          <p:cNvPicPr>
            <a:picLocks noChangeAspect="1"/>
          </p:cNvPicPr>
          <p:nvPr/>
        </p:nvPicPr>
        <p:blipFill>
          <a:blip r:embed="rId4">
            <a:alphaModFix amt="85000"/>
          </a:blip>
          <a:stretch>
            <a:fillRect/>
          </a:stretch>
        </p:blipFill>
        <p:spPr>
          <a:xfrm>
            <a:off x="-102310" y="2220354"/>
            <a:ext cx="13010655" cy="24167804"/>
          </a:xfrm>
          <a:prstGeom prst="rect">
            <a:avLst/>
          </a:prstGeom>
        </p:spPr>
      </p:pic>
      <p:pic>
        <p:nvPicPr>
          <p:cNvPr id="42" name="Picture 41"/>
          <p:cNvPicPr>
            <a:picLocks noChangeAspect="1"/>
          </p:cNvPicPr>
          <p:nvPr/>
        </p:nvPicPr>
        <p:blipFill>
          <a:blip r:embed="rId4">
            <a:alphaModFix amt="85000"/>
          </a:blip>
          <a:stretch>
            <a:fillRect/>
          </a:stretch>
        </p:blipFill>
        <p:spPr>
          <a:xfrm>
            <a:off x="25496450" y="2220354"/>
            <a:ext cx="13010655" cy="24167804"/>
          </a:xfrm>
          <a:prstGeom prst="rect">
            <a:avLst/>
          </a:prstGeom>
        </p:spPr>
      </p:pic>
      <p:sp>
        <p:nvSpPr>
          <p:cNvPr id="8" name="TextBox 7"/>
          <p:cNvSpPr txBox="1"/>
          <p:nvPr/>
        </p:nvSpPr>
        <p:spPr>
          <a:xfrm>
            <a:off x="90032" y="11156068"/>
            <a:ext cx="12557918" cy="707886"/>
          </a:xfrm>
          <a:prstGeom prst="rect">
            <a:avLst/>
          </a:prstGeom>
          <a:noFill/>
        </p:spPr>
        <p:txBody>
          <a:bodyPr wrap="square" rtlCol="0">
            <a:spAutoFit/>
          </a:bodyPr>
          <a:lstStyle/>
          <a:p>
            <a:pPr algn="ctr"/>
            <a:r>
              <a:rPr lang="en-US" sz="4000" dirty="0" smtClean="0">
                <a:ln w="0"/>
                <a:solidFill>
                  <a:schemeClr val="accent1"/>
                </a:solidFill>
                <a:effectLst>
                  <a:outerShdw blurRad="38100" dist="25400" dir="5400000" algn="ctr" rotWithShape="0">
                    <a:srgbClr val="6E747A">
                      <a:alpha val="43000"/>
                    </a:srgbClr>
                  </a:outerShdw>
                </a:effectLst>
              </a:rPr>
              <a:t>Terms &amp; Definitions</a:t>
            </a:r>
            <a:r>
              <a:rPr lang="en-US" sz="4000" dirty="0">
                <a:ln w="0"/>
                <a:solidFill>
                  <a:schemeClr val="accent1"/>
                </a:solidFill>
                <a:effectLst>
                  <a:outerShdw blurRad="38100" dist="25400" dir="5400000" algn="ctr" rotWithShape="0">
                    <a:srgbClr val="6E747A">
                      <a:alpha val="43000"/>
                    </a:srgbClr>
                  </a:outerShdw>
                </a:effectLst>
              </a:rPr>
              <a:t>:</a:t>
            </a:r>
            <a:endParaRPr lang="en-US" sz="4000" dirty="0">
              <a:ln w="0"/>
              <a:solidFill>
                <a:schemeClr val="accent1"/>
              </a:solidFill>
              <a:effectLst>
                <a:outerShdw blurRad="38100" dist="25400" dir="5400000" algn="ctr" rotWithShape="0">
                  <a:srgbClr val="6E747A">
                    <a:alpha val="43000"/>
                  </a:srgbClr>
                </a:outerShdw>
              </a:effectLst>
            </a:endParaRPr>
          </a:p>
        </p:txBody>
      </p:sp>
      <p:sp>
        <p:nvSpPr>
          <p:cNvPr id="9" name="TextBox 8"/>
          <p:cNvSpPr txBox="1"/>
          <p:nvPr/>
        </p:nvSpPr>
        <p:spPr>
          <a:xfrm>
            <a:off x="501721" y="12073261"/>
            <a:ext cx="11621168" cy="3816429"/>
          </a:xfrm>
          <a:prstGeom prst="rect">
            <a:avLst/>
          </a:prstGeom>
          <a:noFill/>
        </p:spPr>
        <p:txBody>
          <a:bodyPr wrap="square" rtlCol="0">
            <a:spAutoFit/>
          </a:bodyPr>
          <a:lstStyle/>
          <a:p>
            <a:r>
              <a:rPr lang="en-US" sz="2200" b="1" dirty="0" smtClean="0"/>
              <a:t>Hall Effect: </a:t>
            </a:r>
            <a:r>
              <a:rPr lang="en-US" sz="2200" dirty="0" smtClean="0"/>
              <a:t>Conduction </a:t>
            </a:r>
            <a:r>
              <a:rPr lang="en-US" sz="2200" dirty="0"/>
              <a:t>of electric current perpendicular to an applied electric field in a superimposed magnetic field.</a:t>
            </a:r>
          </a:p>
          <a:p>
            <a:endParaRPr lang="en-US" sz="2200" dirty="0"/>
          </a:p>
          <a:p>
            <a:r>
              <a:rPr lang="en-US" sz="2200" b="1" dirty="0"/>
              <a:t>Ion </a:t>
            </a:r>
            <a:r>
              <a:rPr lang="en-US" sz="2200" b="1" dirty="0" smtClean="0"/>
              <a:t>Thruster: </a:t>
            </a:r>
            <a:r>
              <a:rPr lang="en-US" sz="2200" dirty="0" smtClean="0"/>
              <a:t>Device </a:t>
            </a:r>
            <a:r>
              <a:rPr lang="en-US" sz="2200" dirty="0"/>
              <a:t>that accelerates propellant ions by an electrostatic field.</a:t>
            </a:r>
          </a:p>
          <a:p>
            <a:endParaRPr lang="en-US" sz="2200" dirty="0"/>
          </a:p>
          <a:p>
            <a:r>
              <a:rPr lang="en-US" sz="2200" b="1" dirty="0" err="1"/>
              <a:t>Magnetoplasmadynamic</a:t>
            </a:r>
            <a:r>
              <a:rPr lang="en-US" sz="2200" b="1" dirty="0"/>
              <a:t> </a:t>
            </a:r>
            <a:r>
              <a:rPr lang="en-US" sz="2200" b="1" dirty="0" smtClean="0"/>
              <a:t>thruster: </a:t>
            </a:r>
            <a:r>
              <a:rPr lang="en-US" sz="2200" dirty="0" smtClean="0"/>
              <a:t>Device </a:t>
            </a:r>
            <a:r>
              <a:rPr lang="en-US" sz="2200" dirty="0"/>
              <a:t>that accelerates a propellant plasma by an internal or external magnetic field acting on an internal arc current.</a:t>
            </a:r>
          </a:p>
          <a:p>
            <a:endParaRPr lang="en-US" sz="2200" dirty="0"/>
          </a:p>
          <a:p>
            <a:r>
              <a:rPr lang="en-US" sz="2200" b="1" dirty="0" smtClean="0"/>
              <a:t>Plasma: </a:t>
            </a:r>
            <a:r>
              <a:rPr lang="en-US" sz="2200" dirty="0" smtClean="0"/>
              <a:t>Heavily </a:t>
            </a:r>
            <a:r>
              <a:rPr lang="en-US" sz="2200" dirty="0"/>
              <a:t>ionized state of matter, usually gaseous, composed of ions, electrons and neutral atoms or molecules, that has sufficient electrical conductivity to carry substantial current and to react to electric magnetic body forces.</a:t>
            </a:r>
            <a:endParaRPr lang="en-US" sz="2200" dirty="0"/>
          </a:p>
        </p:txBody>
      </p:sp>
      <p:sp>
        <p:nvSpPr>
          <p:cNvPr id="13" name="TextBox 12"/>
          <p:cNvSpPr txBox="1"/>
          <p:nvPr/>
        </p:nvSpPr>
        <p:spPr>
          <a:xfrm>
            <a:off x="0" y="23380004"/>
            <a:ext cx="38404800" cy="769441"/>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lstStyle/>
          <a:p>
            <a:pPr algn="ctr"/>
            <a:r>
              <a:rPr lang="en-US" sz="4400" b="1" smtClean="0">
                <a:ln/>
                <a:solidFill>
                  <a:schemeClr val="accent4"/>
                </a:solidFill>
              </a:rPr>
              <a:t>Bibliography:</a:t>
            </a:r>
            <a:endParaRPr lang="en-US" sz="4400" b="1" dirty="0">
              <a:ln/>
              <a:solidFill>
                <a:schemeClr val="accent4"/>
              </a:solidFill>
            </a:endParaRPr>
          </a:p>
        </p:txBody>
      </p:sp>
      <p:sp>
        <p:nvSpPr>
          <p:cNvPr id="20" name="TextBox 19"/>
          <p:cNvSpPr txBox="1"/>
          <p:nvPr/>
        </p:nvSpPr>
        <p:spPr>
          <a:xfrm>
            <a:off x="90032" y="16086882"/>
            <a:ext cx="12557918" cy="707886"/>
          </a:xfrm>
          <a:prstGeom prst="rect">
            <a:avLst/>
          </a:prstGeom>
          <a:noFill/>
        </p:spPr>
        <p:txBody>
          <a:bodyPr wrap="square" rtlCol="0">
            <a:spAutoFit/>
          </a:bodyPr>
          <a:lstStyle/>
          <a:p>
            <a:pPr algn="ctr"/>
            <a:r>
              <a:rPr lang="en-US" sz="4000" dirty="0" smtClean="0">
                <a:ln w="0"/>
                <a:solidFill>
                  <a:schemeClr val="accent1"/>
                </a:solidFill>
                <a:effectLst>
                  <a:outerShdw blurRad="38100" dist="25400" dir="5400000" algn="ctr" rotWithShape="0">
                    <a:srgbClr val="6E747A">
                      <a:alpha val="43000"/>
                    </a:srgbClr>
                  </a:outerShdw>
                </a:effectLst>
              </a:rPr>
              <a:t>Concepts (</a:t>
            </a:r>
            <a:r>
              <a:rPr lang="en-US" sz="4000" i="1" dirty="0" smtClean="0">
                <a:ln w="0"/>
                <a:solidFill>
                  <a:schemeClr val="accent1"/>
                </a:solidFill>
                <a:effectLst>
                  <a:outerShdw blurRad="38100" dist="25400" dir="5400000" algn="ctr" rotWithShape="0">
                    <a:srgbClr val="6E747A">
                      <a:alpha val="43000"/>
                    </a:srgbClr>
                  </a:outerShdw>
                </a:effectLst>
              </a:rPr>
              <a:t>introduction</a:t>
            </a:r>
            <a:r>
              <a:rPr lang="en-US" sz="4000" dirty="0" smtClean="0">
                <a:ln w="0"/>
                <a:solidFill>
                  <a:schemeClr val="accent1"/>
                </a:solidFill>
                <a:effectLst>
                  <a:outerShdw blurRad="38100" dist="25400" dir="5400000" algn="ctr" rotWithShape="0">
                    <a:srgbClr val="6E747A">
                      <a:alpha val="43000"/>
                    </a:srgbClr>
                  </a:outerShdw>
                </a:effectLst>
              </a:rPr>
              <a:t>):</a:t>
            </a:r>
            <a:endParaRPr lang="en-US" sz="4000" dirty="0">
              <a:ln w="0"/>
              <a:solidFill>
                <a:schemeClr val="accent1"/>
              </a:solidFill>
              <a:effectLst>
                <a:outerShdw blurRad="38100" dist="25400" dir="5400000" algn="ctr" rotWithShape="0">
                  <a:srgbClr val="6E747A">
                    <a:alpha val="43000"/>
                  </a:srgbClr>
                </a:outerShdw>
              </a:effectLst>
            </a:endParaRPr>
          </a:p>
        </p:txBody>
      </p:sp>
      <p:sp>
        <p:nvSpPr>
          <p:cNvPr id="22" name="TextBox 21"/>
          <p:cNvSpPr txBox="1"/>
          <p:nvPr/>
        </p:nvSpPr>
        <p:spPr>
          <a:xfrm>
            <a:off x="501722" y="16930489"/>
            <a:ext cx="11668916" cy="8771632"/>
          </a:xfrm>
          <a:prstGeom prst="rect">
            <a:avLst/>
          </a:prstGeom>
          <a:noFill/>
        </p:spPr>
        <p:txBody>
          <a:bodyPr wrap="square" rtlCol="0">
            <a:spAutoFit/>
          </a:bodyPr>
          <a:lstStyle/>
          <a:p>
            <a:r>
              <a:rPr lang="en-US" sz="2200" dirty="0" smtClean="0"/>
              <a:t>Change </a:t>
            </a:r>
            <a:r>
              <a:rPr lang="en-US" sz="2200" dirty="0"/>
              <a:t>in velocity </a:t>
            </a:r>
            <a:r>
              <a:rPr lang="en-US" sz="2200" dirty="0" smtClean="0"/>
              <a:t>achievable </a:t>
            </a:r>
            <a:r>
              <a:rPr lang="en-US" sz="2200" dirty="0"/>
              <a:t>by any spacecraft depends linearly on the amount of propellant mass </a:t>
            </a:r>
            <a:r>
              <a:rPr lang="en-US" sz="2200" dirty="0" smtClean="0"/>
              <a:t>expended during periods of generated thrust. Electronically driven space propulsion systems utilize conservation of the total momentum of the spacecraft and it’s exhaust stream through interplanetary flight via minimizing chemical fuel consumption. Electric Propulsion devices increase fuel efficiency through manipulating the physical state of propellant using solar energy to  create an acceleration of propellant molecules. Electric propulsion is achieved by by utilizing  energy collected from solar radiation, and using it to change the electron configuration of gaseous fuels, creating a plasma which can be manipulated by magnetic fields to create highly efficient thrust vectors.</a:t>
            </a:r>
          </a:p>
          <a:p>
            <a:endParaRPr lang="en-US" sz="2200" dirty="0"/>
          </a:p>
          <a:p>
            <a:r>
              <a:rPr lang="en-US" sz="2200" b="1" dirty="0" smtClean="0"/>
              <a:t>Types of Electronic Propulsion</a:t>
            </a:r>
          </a:p>
          <a:p>
            <a:pPr marL="342900" indent="-342900">
              <a:buFont typeface="+mj-lt"/>
              <a:buAutoNum type="arabicPeriod"/>
            </a:pPr>
            <a:r>
              <a:rPr lang="en-US" sz="2200" b="1" dirty="0" err="1" smtClean="0"/>
              <a:t>Electrothermal</a:t>
            </a:r>
            <a:r>
              <a:rPr lang="en-US" sz="2200" b="1" dirty="0" smtClean="0"/>
              <a:t> Propulsion</a:t>
            </a:r>
            <a:r>
              <a:rPr lang="en-US" sz="2200" dirty="0" smtClean="0"/>
              <a:t>, wherein the propellant is heated by some electrical process, then expanded through a suitable nozzle</a:t>
            </a:r>
          </a:p>
          <a:p>
            <a:pPr marL="342900" indent="-342900">
              <a:buFont typeface="+mj-lt"/>
              <a:buAutoNum type="arabicPeriod"/>
            </a:pPr>
            <a:r>
              <a:rPr lang="en-US" sz="2200" b="1" dirty="0" smtClean="0"/>
              <a:t>Electrostatic Propulsion</a:t>
            </a:r>
            <a:r>
              <a:rPr lang="en-US" sz="2200" dirty="0" smtClean="0"/>
              <a:t>, Wherein the propellant is accelerated by direct application of electrostatic forces to ionized particles.</a:t>
            </a:r>
          </a:p>
          <a:p>
            <a:pPr marL="342900" indent="-342900">
              <a:buFont typeface="+mj-lt"/>
              <a:buAutoNum type="arabicPeriod"/>
            </a:pPr>
            <a:r>
              <a:rPr lang="en-US" sz="2200" b="1" dirty="0" smtClean="0"/>
              <a:t>Electromagnetic Propulsion</a:t>
            </a:r>
            <a:r>
              <a:rPr lang="en-US" sz="2200" dirty="0" smtClean="0"/>
              <a:t>, wherein the propellant is accelerated under the combined action of electric and magnetic fields.</a:t>
            </a:r>
          </a:p>
          <a:p>
            <a:pPr marL="342900" indent="-342900">
              <a:buFont typeface="+mj-lt"/>
              <a:buAutoNum type="arabicPeriod"/>
            </a:pPr>
            <a:endParaRPr lang="en-US" sz="2200" dirty="0"/>
          </a:p>
          <a:p>
            <a:endParaRPr lang="en-US" sz="2200" dirty="0"/>
          </a:p>
          <a:p>
            <a:r>
              <a:rPr lang="en-US" sz="2200" dirty="0" smtClean="0"/>
              <a:t>Many applications of space travel utilize a combination of these methods to achieve maximum velocity while minimizing chemical fuel dependency. While the exhaust velocities attainable by these methods especially are more than adequate for many lengthy mission applications, electronic propulsion’s limits come from weight associated with the mass of the propulsion system and power supply. Advancements in technology are currently focused on increasing efficiency in the conversion of energy from solar collection to electronic application, and also reducing the mass of hardware used in energy storage and application.</a:t>
            </a:r>
            <a:endParaRPr lang="en-US" sz="1400" b="1" dirty="0" smtClean="0"/>
          </a:p>
          <a:p>
            <a:endParaRPr lang="en-US" sz="1400" b="1" dirty="0"/>
          </a:p>
        </p:txBody>
      </p:sp>
      <p:sp>
        <p:nvSpPr>
          <p:cNvPr id="24" name="TextBox 23"/>
          <p:cNvSpPr txBox="1"/>
          <p:nvPr/>
        </p:nvSpPr>
        <p:spPr>
          <a:xfrm>
            <a:off x="25718979" y="12570757"/>
            <a:ext cx="12557918" cy="707886"/>
          </a:xfrm>
          <a:prstGeom prst="rect">
            <a:avLst/>
          </a:prstGeom>
          <a:noFill/>
        </p:spPr>
        <p:txBody>
          <a:bodyPr wrap="square" rtlCol="0">
            <a:spAutoFit/>
          </a:bodyPr>
          <a:lstStyle/>
          <a:p>
            <a:pPr algn="ctr"/>
            <a:r>
              <a:rPr lang="en-US" sz="4000" dirty="0" smtClean="0">
                <a:ln w="0"/>
                <a:solidFill>
                  <a:schemeClr val="accent1"/>
                </a:solidFill>
                <a:effectLst>
                  <a:outerShdw blurRad="38100" dist="25400" dir="5400000" algn="ctr" rotWithShape="0">
                    <a:srgbClr val="6E747A">
                      <a:alpha val="43000"/>
                    </a:srgbClr>
                  </a:outerShdw>
                </a:effectLst>
              </a:rPr>
              <a:t>Applications (</a:t>
            </a:r>
            <a:r>
              <a:rPr lang="en-US" sz="4000" i="1" dirty="0" smtClean="0">
                <a:ln w="0"/>
                <a:solidFill>
                  <a:schemeClr val="accent1"/>
                </a:solidFill>
                <a:effectLst>
                  <a:outerShdw blurRad="38100" dist="25400" dir="5400000" algn="ctr" rotWithShape="0">
                    <a:srgbClr val="6E747A">
                      <a:alpha val="43000"/>
                    </a:srgbClr>
                  </a:outerShdw>
                </a:effectLst>
              </a:rPr>
              <a:t>Conclusion</a:t>
            </a:r>
            <a:r>
              <a:rPr lang="en-US" sz="4000" dirty="0" smtClean="0">
                <a:ln w="0"/>
                <a:solidFill>
                  <a:schemeClr val="accent1"/>
                </a:solidFill>
                <a:effectLst>
                  <a:outerShdw blurRad="38100" dist="25400" dir="5400000" algn="ctr" rotWithShape="0">
                    <a:srgbClr val="6E747A">
                      <a:alpha val="43000"/>
                    </a:srgbClr>
                  </a:outerShdw>
                </a:effectLst>
              </a:rPr>
              <a:t>):</a:t>
            </a:r>
            <a:endParaRPr lang="en-US" sz="4000" dirty="0">
              <a:ln w="0"/>
              <a:solidFill>
                <a:schemeClr val="accent1"/>
              </a:solidFill>
              <a:effectLst>
                <a:outerShdw blurRad="38100" dist="25400" dir="5400000" algn="ctr" rotWithShape="0">
                  <a:srgbClr val="6E747A">
                    <a:alpha val="43000"/>
                  </a:srgbClr>
                </a:outerShdw>
              </a:effectLst>
            </a:endParaRPr>
          </a:p>
        </p:txBody>
      </p:sp>
      <p:sp>
        <p:nvSpPr>
          <p:cNvPr id="25" name="TextBox 24"/>
          <p:cNvSpPr txBox="1"/>
          <p:nvPr/>
        </p:nvSpPr>
        <p:spPr>
          <a:xfrm>
            <a:off x="26285833" y="13537983"/>
            <a:ext cx="11666024" cy="11941731"/>
          </a:xfrm>
          <a:prstGeom prst="rect">
            <a:avLst/>
          </a:prstGeom>
          <a:noFill/>
        </p:spPr>
        <p:txBody>
          <a:bodyPr wrap="square" rtlCol="0">
            <a:spAutoFit/>
          </a:bodyPr>
          <a:lstStyle/>
          <a:p>
            <a:r>
              <a:rPr lang="en-US" sz="2200" b="1" dirty="0" smtClean="0"/>
              <a:t>Although the primary motivation for  research and development of electronic propulsion systems is the conservation of propellant mass for mission which require long impulses (large time increments of thrust), there are many operational benefits from using electric propulsion systems.</a:t>
            </a:r>
          </a:p>
          <a:p>
            <a:endParaRPr lang="en-US" sz="2200" dirty="0"/>
          </a:p>
          <a:p>
            <a:pPr marL="285750" indent="-285750">
              <a:buFont typeface="Arial" charset="0"/>
              <a:buChar char="•"/>
            </a:pPr>
            <a:r>
              <a:rPr lang="en-US" sz="2200" dirty="0" smtClean="0"/>
              <a:t>High Precession acceleration and velocity vectors during spaceflight </a:t>
            </a:r>
          </a:p>
          <a:p>
            <a:pPr marL="285750" indent="-285750">
              <a:buFont typeface="Arial" charset="0"/>
              <a:buChar char="•"/>
            </a:pPr>
            <a:r>
              <a:rPr lang="en-US" sz="2200" dirty="0" smtClean="0"/>
              <a:t>Variable thrust levels and impulse increments</a:t>
            </a:r>
          </a:p>
          <a:p>
            <a:pPr marL="285750" indent="-285750">
              <a:buFont typeface="Arial" charset="0"/>
              <a:buChar char="•"/>
            </a:pPr>
            <a:r>
              <a:rPr lang="en-US" sz="2200" dirty="0" smtClean="0"/>
              <a:t>Generous shutdown and restart capabilities.</a:t>
            </a:r>
          </a:p>
          <a:p>
            <a:pPr marL="285750" indent="-285750">
              <a:buFont typeface="Arial" charset="0"/>
              <a:buChar char="•"/>
            </a:pPr>
            <a:r>
              <a:rPr lang="en-US" sz="2200" dirty="0" smtClean="0"/>
              <a:t>Use of chemically passive propellants</a:t>
            </a:r>
          </a:p>
          <a:p>
            <a:pPr marL="285750" indent="-285750">
              <a:buFont typeface="Arial" charset="0"/>
              <a:buChar char="•"/>
            </a:pPr>
            <a:endParaRPr lang="en-US" sz="2200" dirty="0"/>
          </a:p>
          <a:p>
            <a:r>
              <a:rPr lang="en-US" sz="2200" b="1" dirty="0" smtClean="0"/>
              <a:t>While electronic propulsion has many benefits, scientists and engineers are working on reducing limitations related to available technology and manufacturing methods. Some of these limitations include:</a:t>
            </a:r>
          </a:p>
          <a:p>
            <a:endParaRPr lang="en-US" sz="2200" dirty="0"/>
          </a:p>
          <a:p>
            <a:pPr marL="285750" indent="-285750">
              <a:buFont typeface="Arial" charset="0"/>
              <a:buChar char="•"/>
            </a:pPr>
            <a:r>
              <a:rPr lang="en-US" sz="2200" dirty="0" smtClean="0"/>
              <a:t>Electronic Propulsion requires sophisticated external power supplies</a:t>
            </a:r>
          </a:p>
          <a:p>
            <a:pPr marL="285750" indent="-285750">
              <a:buFont typeface="Arial" charset="0"/>
              <a:buChar char="•"/>
            </a:pPr>
            <a:r>
              <a:rPr lang="en-US" sz="2200" dirty="0" smtClean="0"/>
              <a:t>Electronic Propulsion has very low thrust density capabilities</a:t>
            </a:r>
          </a:p>
          <a:p>
            <a:pPr marL="285750" indent="-285750">
              <a:buFont typeface="Arial" charset="0"/>
              <a:buChar char="•"/>
            </a:pPr>
            <a:r>
              <a:rPr lang="en-US" sz="2200" dirty="0" smtClean="0"/>
              <a:t>Electronic Propulsion relies on long term unattended operation during spaceflight</a:t>
            </a:r>
          </a:p>
          <a:p>
            <a:pPr marL="285750" indent="-285750">
              <a:buFont typeface="Arial" charset="0"/>
              <a:buChar char="•"/>
            </a:pPr>
            <a:endParaRPr lang="en-US" sz="2200" dirty="0"/>
          </a:p>
          <a:p>
            <a:r>
              <a:rPr lang="en-US" sz="2200" dirty="0" smtClean="0"/>
              <a:t>Currently due to Limited thrust density-to-mass ratios, electronic propulsion systems are not ready for rapid maneuvers in strong gravitational fields, or ascent-descent capabilities near planetary surfaces.  Current technology is able to perform outer orbit transfer exercises, only very slowly over gentle spiral trajectories. Near planet electronic propulsion is currently limited to altitude control, station keeping, drag reduction, and modest orbit changing functions.</a:t>
            </a:r>
          </a:p>
          <a:p>
            <a:endParaRPr lang="en-US" sz="2200" dirty="0"/>
          </a:p>
          <a:p>
            <a:r>
              <a:rPr lang="en-US" sz="2200" b="1" dirty="0" smtClean="0"/>
              <a:t>In the overall application of interplanetary flight, Electronic Propulsion offers substantial benefits over chemical propulsion which enables missions which could not be performed by any other available propulsion technology.</a:t>
            </a:r>
          </a:p>
          <a:p>
            <a:endParaRPr lang="en-US" sz="2200" dirty="0"/>
          </a:p>
          <a:p>
            <a:pPr marL="285750" indent="-285750">
              <a:buFont typeface="Arial" charset="0"/>
              <a:buChar char="•"/>
            </a:pPr>
            <a:r>
              <a:rPr lang="en-US" sz="2200" dirty="0" smtClean="0"/>
              <a:t>Heavy Cargo Missions to Mars</a:t>
            </a:r>
          </a:p>
          <a:p>
            <a:pPr marL="285750" indent="-285750">
              <a:buFont typeface="Arial" charset="0"/>
              <a:buChar char="•"/>
            </a:pPr>
            <a:r>
              <a:rPr lang="en-US" sz="2200" dirty="0" smtClean="0"/>
              <a:t>Piloted Missions to Mars</a:t>
            </a:r>
          </a:p>
          <a:p>
            <a:pPr marL="285750" indent="-285750">
              <a:buFont typeface="Arial" charset="0"/>
              <a:buChar char="•"/>
            </a:pPr>
            <a:r>
              <a:rPr lang="en-US" sz="2200" dirty="0" smtClean="0"/>
              <a:t>Interplanetary Travel</a:t>
            </a:r>
          </a:p>
          <a:p>
            <a:pPr marL="285750" indent="-285750">
              <a:buFont typeface="Arial" charset="0"/>
              <a:buChar char="•"/>
            </a:pPr>
            <a:r>
              <a:rPr lang="en-US" sz="2200" dirty="0" smtClean="0"/>
              <a:t>Unpiloted Probes Beyond Our Solar System</a:t>
            </a:r>
          </a:p>
          <a:p>
            <a:pPr marL="285750" indent="-285750">
              <a:buFont typeface="Arial" charset="0"/>
              <a:buChar char="•"/>
            </a:pPr>
            <a:r>
              <a:rPr lang="en-US" sz="2200" dirty="0" smtClean="0"/>
              <a:t>Unpiloted Probes beyond the ecliptic plane.</a:t>
            </a:r>
          </a:p>
          <a:p>
            <a:pPr marL="285750" indent="-285750">
              <a:buFont typeface="Arial" charset="0"/>
              <a:buChar char="•"/>
            </a:pPr>
            <a:endParaRPr lang="en-US" sz="2200" dirty="0"/>
          </a:p>
          <a:p>
            <a:r>
              <a:rPr lang="en-US" sz="2200" dirty="0" smtClean="0"/>
              <a:t>Before largely ambiguous EP and deep space missions can be planned, non-solar alternatives for power sources in space must be developed. </a:t>
            </a:r>
          </a:p>
        </p:txBody>
      </p:sp>
      <p:pic>
        <p:nvPicPr>
          <p:cNvPr id="26" name="Picture 25"/>
          <p:cNvPicPr>
            <a:picLocks noChangeAspect="1"/>
          </p:cNvPicPr>
          <p:nvPr/>
        </p:nvPicPr>
        <p:blipFill>
          <a:blip r:embed="rId4">
            <a:alphaModFix amt="85000"/>
          </a:blip>
          <a:stretch>
            <a:fillRect/>
          </a:stretch>
        </p:blipFill>
        <p:spPr>
          <a:xfrm>
            <a:off x="12678137" y="2227849"/>
            <a:ext cx="13010655" cy="21481862"/>
          </a:xfrm>
          <a:prstGeom prst="rect">
            <a:avLst/>
          </a:prstGeom>
        </p:spPr>
      </p:pic>
      <p:sp>
        <p:nvSpPr>
          <p:cNvPr id="27" name="TextBox 26"/>
          <p:cNvSpPr txBox="1"/>
          <p:nvPr/>
        </p:nvSpPr>
        <p:spPr>
          <a:xfrm>
            <a:off x="13282863" y="2668417"/>
            <a:ext cx="11839074" cy="707886"/>
          </a:xfrm>
          <a:prstGeom prst="rect">
            <a:avLst/>
          </a:prstGeom>
          <a:noFill/>
        </p:spPr>
        <p:txBody>
          <a:bodyPr wrap="square" rtlCol="0">
            <a:spAutoFit/>
          </a:bodyPr>
          <a:lstStyle/>
          <a:p>
            <a:pPr algn="ctr"/>
            <a:r>
              <a:rPr lang="en-US" sz="4000" dirty="0" smtClean="0">
                <a:ln w="0"/>
                <a:solidFill>
                  <a:schemeClr val="accent1"/>
                </a:solidFill>
                <a:effectLst>
                  <a:outerShdw blurRad="38100" dist="25400" dir="5400000" algn="ctr" rotWithShape="0">
                    <a:srgbClr val="6E747A">
                      <a:alpha val="43000"/>
                    </a:srgbClr>
                  </a:outerShdw>
                </a:effectLst>
              </a:rPr>
              <a:t>Current Technology (Methods and Examples)</a:t>
            </a:r>
            <a:endParaRPr lang="en-US" sz="4000" dirty="0">
              <a:ln w="0"/>
              <a:solidFill>
                <a:schemeClr val="accent1"/>
              </a:solidFill>
              <a:effectLst>
                <a:outerShdw blurRad="38100" dist="25400" dir="5400000" algn="ctr" rotWithShape="0">
                  <a:srgbClr val="6E747A">
                    <a:alpha val="43000"/>
                  </a:srgbClr>
                </a:outerShdw>
              </a:effectLst>
            </a:endParaRPr>
          </a:p>
        </p:txBody>
      </p:sp>
      <p:sp>
        <p:nvSpPr>
          <p:cNvPr id="28" name="TextBox 27"/>
          <p:cNvSpPr txBox="1"/>
          <p:nvPr/>
        </p:nvSpPr>
        <p:spPr>
          <a:xfrm>
            <a:off x="13235944" y="3525166"/>
            <a:ext cx="11885993" cy="20621030"/>
          </a:xfrm>
          <a:prstGeom prst="rect">
            <a:avLst/>
          </a:prstGeom>
          <a:noFill/>
        </p:spPr>
        <p:txBody>
          <a:bodyPr wrap="square" rtlCol="0">
            <a:spAutoFit/>
          </a:bodyPr>
          <a:lstStyle/>
          <a:p>
            <a:pPr algn="ctr"/>
            <a:r>
              <a:rPr lang="en-US" sz="2200" b="1" dirty="0" smtClean="0"/>
              <a:t>Electromagnetic Propulsion</a:t>
            </a:r>
          </a:p>
          <a:p>
            <a:endParaRPr lang="en-US" sz="2200" dirty="0"/>
          </a:p>
          <a:p>
            <a:r>
              <a:rPr lang="en-US" sz="2200" dirty="0" smtClean="0"/>
              <a:t>The most utilized category of Electronic propulsion relies on an electric current exposed to a conductive propellant stream with a magnetic field used to accelerate the charged propellant. These systems can produce much higher thrust densities those that utilize </a:t>
            </a:r>
            <a:r>
              <a:rPr lang="en-US" sz="2200" dirty="0" err="1" smtClean="0"/>
              <a:t>electrothermal</a:t>
            </a:r>
            <a:r>
              <a:rPr lang="en-US" sz="2200" dirty="0" smtClean="0"/>
              <a:t> or electrostatic propulsion alone.</a:t>
            </a:r>
          </a:p>
          <a:p>
            <a:endParaRPr lang="en-US" sz="2200" dirty="0"/>
          </a:p>
          <a:p>
            <a:pPr marL="342900" indent="-342900">
              <a:buFont typeface="+mj-lt"/>
              <a:buAutoNum type="arabicPeriod"/>
            </a:pPr>
            <a:r>
              <a:rPr lang="en-US" sz="2200" dirty="0" smtClean="0"/>
              <a:t>An electrically conductive fluid, usually a highly ionized gas is subjected to an electronic field.</a:t>
            </a:r>
          </a:p>
          <a:p>
            <a:pPr marL="342900" indent="-342900">
              <a:buFont typeface="+mj-lt"/>
              <a:buAutoNum type="arabicPeriod"/>
            </a:pPr>
            <a:r>
              <a:rPr lang="en-US" sz="2200" dirty="0" smtClean="0"/>
              <a:t>The electronic field creates a negatively charged plasma</a:t>
            </a:r>
          </a:p>
          <a:p>
            <a:pPr marL="342900" indent="-342900">
              <a:buFont typeface="+mj-lt"/>
              <a:buAutoNum type="arabicPeriod"/>
            </a:pPr>
            <a:r>
              <a:rPr lang="en-US" sz="2200" dirty="0" smtClean="0"/>
              <a:t>Plasma is fed through a perpendicular magnetic field</a:t>
            </a:r>
          </a:p>
          <a:p>
            <a:pPr marL="342900" indent="-342900">
              <a:buFont typeface="+mj-lt"/>
              <a:buAutoNum type="arabicPeriod"/>
            </a:pPr>
            <a:r>
              <a:rPr lang="en-US" sz="2200" dirty="0" smtClean="0"/>
              <a:t>The perpendicular magnetic field is charge with a positive positive charge</a:t>
            </a:r>
          </a:p>
          <a:p>
            <a:pPr marL="342900" indent="-342900">
              <a:buFont typeface="+mj-lt"/>
              <a:buAutoNum type="arabicPeriod"/>
            </a:pPr>
            <a:r>
              <a:rPr lang="en-US" sz="2200" dirty="0" smtClean="0"/>
              <a:t>The positive charge accelerates the negatively charged plasma to create a </a:t>
            </a:r>
            <a:r>
              <a:rPr lang="en-US" sz="2200" dirty="0" err="1" smtClean="0"/>
              <a:t>streamwise</a:t>
            </a:r>
            <a:r>
              <a:rPr lang="en-US" sz="2200" dirty="0" smtClean="0"/>
              <a:t> body force.</a:t>
            </a:r>
          </a:p>
          <a:p>
            <a:pPr marL="342900" indent="-342900">
              <a:buFont typeface="+mj-lt"/>
              <a:buAutoNum type="arabicPeriod"/>
            </a:pPr>
            <a:r>
              <a:rPr lang="en-US" sz="2200" dirty="0" smtClean="0"/>
              <a:t>This density of expelled plasma creates a thrust force which increases the velocity of the spacecraft.</a:t>
            </a:r>
          </a:p>
          <a:p>
            <a:pPr marL="342900" indent="-342900">
              <a:buFont typeface="+mj-lt"/>
              <a:buAutoNum type="arabicPeriod"/>
            </a:pPr>
            <a:endParaRPr lang="en-US" sz="2200" dirty="0"/>
          </a:p>
          <a:p>
            <a:pPr algn="ctr"/>
            <a:r>
              <a:rPr lang="en-US" sz="2200" b="1" dirty="0" smtClean="0"/>
              <a:t>Current </a:t>
            </a:r>
            <a:r>
              <a:rPr lang="en-US" sz="2200" b="1" dirty="0"/>
              <a:t>E</a:t>
            </a:r>
            <a:r>
              <a:rPr lang="en-US" sz="2200" b="1" dirty="0" smtClean="0"/>
              <a:t>lectromagnetic </a:t>
            </a:r>
            <a:r>
              <a:rPr lang="en-US" sz="2200" b="1" dirty="0"/>
              <a:t>P</a:t>
            </a:r>
            <a:r>
              <a:rPr lang="en-US" sz="2200" b="1" dirty="0" smtClean="0"/>
              <a:t>ropulsion Technologies</a:t>
            </a:r>
          </a:p>
          <a:p>
            <a:endParaRPr lang="en-US" sz="2200" b="1" dirty="0"/>
          </a:p>
          <a:p>
            <a:r>
              <a:rPr lang="en-US" sz="2200" dirty="0" smtClean="0"/>
              <a:t>Electromagnetic Propulsion offers the most dynamic variety of implementations for spaceflight. A broad variety of propellant types, including liquids and solids may be used, along with numerous hardware configurations related to geometry, electrode and insulator configurations, injection techniques, and methods of ionizing and ejecting the propellant. </a:t>
            </a:r>
          </a:p>
          <a:p>
            <a:endParaRPr lang="en-US" sz="2200" b="1" dirty="0"/>
          </a:p>
          <a:p>
            <a:pPr algn="ctr"/>
            <a:r>
              <a:rPr lang="en-US" sz="2200" b="1" dirty="0" err="1" smtClean="0">
                <a:solidFill>
                  <a:schemeClr val="accent2">
                    <a:lumMod val="50000"/>
                  </a:schemeClr>
                </a:solidFill>
              </a:rPr>
              <a:t>Magnetoplasmadynamic</a:t>
            </a:r>
            <a:r>
              <a:rPr lang="en-US" sz="2200" b="1" dirty="0" smtClean="0">
                <a:solidFill>
                  <a:schemeClr val="accent2">
                    <a:lumMod val="50000"/>
                  </a:schemeClr>
                </a:solidFill>
              </a:rPr>
              <a:t> Thrusters (FIGURE 1)</a:t>
            </a:r>
          </a:p>
          <a:p>
            <a:pPr algn="ctr"/>
            <a:endParaRPr lang="en-US" sz="2200" b="1" dirty="0"/>
          </a:p>
          <a:p>
            <a:r>
              <a:rPr lang="en-US" sz="2200" dirty="0" smtClean="0"/>
              <a:t>Characteristics of MPDT devices are a coaxial geometry constituted by a central cathode, an annular anode and some form of inter-electrode insulator. Gaseous propellants are injected into the upstream portion of the channel, where they are ionized by an intense, uniform electric arc within the electrode gap. The current within the electromagnetic field exerts the forces necessary to accelerate the propellant toward the centerline of the device, where it is compressed into an extremely hot plasma. This plasma is forced through the thruster and is expanded just beyond the cathode tip, where it creates the exhaust velocity required for uniform thrust. Some limits to MPDT technologies are overall space, power supply, plasma instabilities and power usage due to erosion of the electrodes, housing and EM components. Current capabilities include impulses in the range of 1500-8000 sec with thrust efficiencies exceeding 40%.</a:t>
            </a:r>
            <a:endParaRPr lang="en-US" sz="2200" dirty="0"/>
          </a:p>
          <a:p>
            <a:pPr algn="ctr"/>
            <a:endParaRPr lang="en-US" sz="2200" b="1" dirty="0" smtClean="0"/>
          </a:p>
          <a:p>
            <a:pPr algn="ctr"/>
            <a:r>
              <a:rPr lang="en-US" sz="2200" b="1" dirty="0" smtClean="0">
                <a:solidFill>
                  <a:schemeClr val="accent2">
                    <a:lumMod val="50000"/>
                  </a:schemeClr>
                </a:solidFill>
              </a:rPr>
              <a:t>Hall Thrusters (FIGURE 2)</a:t>
            </a:r>
          </a:p>
          <a:p>
            <a:endParaRPr lang="en-US" sz="2200" dirty="0"/>
          </a:p>
          <a:p>
            <a:r>
              <a:rPr lang="en-US" sz="2200" dirty="0" smtClean="0"/>
              <a:t>Currently, Hall thrusters are the most widely applied electric propulsion devices used in electronic space flight today. These devices are used on long range probes, satellites and on the international space station. Typically “Hall Effect” thrusters are with geometries that lock plasma electrons into a nearly collision-less drift before introduction into an applied magnetic field which propels them downstream to create a low density thrust velocity which requires significantly less power than the MPD devices. Today’s Hall Thrusters are sometimes referred to as “closed-electron-drift” devices because of the drift of electrons which occurs between the introduction of the propellant into the system and the applied magnetic field. The most common Hall Devices are the stationary plasma thruster (or magnetic layer thruster) and the anode layer thruster. Current Hall Devices typically use Xenon because of the ability to readily ionize upon contact with a magnetic field.</a:t>
            </a:r>
            <a:endParaRPr lang="en-US" sz="2200" b="1" dirty="0" smtClean="0"/>
          </a:p>
          <a:p>
            <a:pPr algn="ctr"/>
            <a:endParaRPr lang="en-US" sz="2200" b="1" dirty="0"/>
          </a:p>
          <a:p>
            <a:pPr algn="ctr"/>
            <a:r>
              <a:rPr lang="en-US" sz="2200" b="1" dirty="0" smtClean="0">
                <a:solidFill>
                  <a:schemeClr val="accent2">
                    <a:lumMod val="50000"/>
                  </a:schemeClr>
                </a:solidFill>
              </a:rPr>
              <a:t>Pulsed Plasma Thrusters (FIGURE 3)</a:t>
            </a:r>
          </a:p>
          <a:p>
            <a:endParaRPr lang="en-US" sz="2200" dirty="0"/>
          </a:p>
          <a:p>
            <a:r>
              <a:rPr lang="en-US" sz="2200" dirty="0" smtClean="0"/>
              <a:t>Pulsed plasma thrusters are similar in function to MPDT devices, but designed for short bursts of high instantaneous power. Power is usually stored in capacitor banks or inductor coils for rapid delivery to electrodes by some form of high speed switch. Propellant is fed through the device by a ”snow-plow” like effect which increases the thrust density for a short powerful burst. Pulsed Plasma Thrusters are often used for instantaneous flight corrections such as rotational assistance and slight flightpath corrections. The PPT system was the first EP system to operate in orbit, when the 1964 Soviet Zond-2 spacecraft used six Teflon APPTs for sun pointing control, enabling the spacecraft to gather solar energy for it’s other devices.</a:t>
            </a:r>
          </a:p>
          <a:p>
            <a:endParaRPr lang="en-US" sz="2000" dirty="0"/>
          </a:p>
          <a:p>
            <a:pPr marL="285750" indent="-285750">
              <a:buFont typeface="Arial" charset="0"/>
              <a:buChar char="•"/>
            </a:pPr>
            <a:endParaRPr lang="en-US" sz="2000" dirty="0" smtClean="0"/>
          </a:p>
          <a:p>
            <a:endParaRPr lang="en-US" sz="2000" dirty="0"/>
          </a:p>
          <a:p>
            <a:endParaRPr lang="en-US" sz="2000" dirty="0" smtClean="0"/>
          </a:p>
        </p:txBody>
      </p:sp>
      <p:sp>
        <p:nvSpPr>
          <p:cNvPr id="29" name="TextBox 28"/>
          <p:cNvSpPr txBox="1"/>
          <p:nvPr/>
        </p:nvSpPr>
        <p:spPr>
          <a:xfrm>
            <a:off x="1" y="24437720"/>
            <a:ext cx="38404800" cy="1323439"/>
          </a:xfrm>
          <a:prstGeom prst="rect">
            <a:avLst/>
          </a:prstGeom>
          <a:noFill/>
        </p:spPr>
        <p:txBody>
          <a:bodyPr wrap="square" rtlCol="0">
            <a:spAutoFit/>
          </a:bodyPr>
          <a:lstStyle/>
          <a:p>
            <a:pPr algn="ctr"/>
            <a:r>
              <a:rPr lang="en-US" sz="1600" b="1" dirty="0" err="1">
                <a:solidFill>
                  <a:schemeClr val="bg1"/>
                </a:solidFill>
              </a:rPr>
              <a:t>Jahn</a:t>
            </a:r>
            <a:r>
              <a:rPr lang="en-US" sz="1600" b="1" dirty="0">
                <a:solidFill>
                  <a:schemeClr val="bg1"/>
                </a:solidFill>
              </a:rPr>
              <a:t>, R. G., &amp; Choueiri, E. Y. (2003). Electric Propulsion. </a:t>
            </a:r>
            <a:r>
              <a:rPr lang="en-US" sz="1600" b="1" i="1" dirty="0">
                <a:solidFill>
                  <a:schemeClr val="bg1"/>
                </a:solidFill>
              </a:rPr>
              <a:t>Encyclopedia of Physical Science and Technology,</a:t>
            </a:r>
            <a:r>
              <a:rPr lang="en-US" sz="1600" b="1" dirty="0">
                <a:solidFill>
                  <a:schemeClr val="bg1"/>
                </a:solidFill>
              </a:rPr>
              <a:t> 125-141. </a:t>
            </a:r>
            <a:r>
              <a:rPr lang="en-US" sz="1600" b="1" dirty="0">
                <a:solidFill>
                  <a:schemeClr val="bg1"/>
                </a:solidFill>
              </a:rPr>
              <a:t>doi:10.1016/b0-12-227410-5/00201-5 </a:t>
            </a:r>
            <a:endParaRPr lang="en-US" sz="1600" b="1" dirty="0" smtClean="0">
              <a:solidFill>
                <a:schemeClr val="bg1"/>
              </a:solidFill>
            </a:endParaRPr>
          </a:p>
          <a:p>
            <a:pPr algn="ctr"/>
            <a:r>
              <a:rPr lang="en-US" sz="1600" b="1" dirty="0" smtClean="0">
                <a:solidFill>
                  <a:schemeClr val="bg1"/>
                </a:solidFill>
              </a:rPr>
              <a:t>URL</a:t>
            </a:r>
            <a:r>
              <a:rPr lang="en-US" sz="1600" b="1" dirty="0">
                <a:solidFill>
                  <a:schemeClr val="bg1"/>
                </a:solidFill>
              </a:rPr>
              <a:t>: </a:t>
            </a:r>
            <a:r>
              <a:rPr lang="en-US" sz="1600" b="1" dirty="0">
                <a:solidFill>
                  <a:schemeClr val="bg1"/>
                </a:solidFill>
                <a:hlinkClick r:id="rId5"/>
              </a:rPr>
              <a:t>http://</a:t>
            </a:r>
            <a:r>
              <a:rPr lang="en-US" sz="1600" b="1" dirty="0" smtClean="0">
                <a:solidFill>
                  <a:schemeClr val="bg1"/>
                </a:solidFill>
                <a:hlinkClick r:id="rId5"/>
              </a:rPr>
              <a:t>alfven.princeton.edu/publications/ep-encyclopedia-2001</a:t>
            </a:r>
            <a:endParaRPr lang="en-US" sz="1600" b="1" dirty="0" smtClean="0">
              <a:solidFill>
                <a:schemeClr val="bg1"/>
              </a:solidFill>
            </a:endParaRPr>
          </a:p>
          <a:p>
            <a:pPr algn="ctr"/>
            <a:endParaRPr lang="en-US" sz="1600" b="1" dirty="0">
              <a:solidFill>
                <a:schemeClr val="bg1"/>
              </a:solidFill>
            </a:endParaRPr>
          </a:p>
          <a:p>
            <a:pPr algn="ctr"/>
            <a:r>
              <a:rPr lang="en-US" sz="1600" b="1" dirty="0">
                <a:solidFill>
                  <a:schemeClr val="bg1"/>
                </a:solidFill>
              </a:rPr>
              <a:t>Curran, F. M., &amp; Callahan, L. W. (1995). </a:t>
            </a:r>
            <a:r>
              <a:rPr lang="en-US" sz="1600" b="1" i="1" dirty="0">
                <a:solidFill>
                  <a:schemeClr val="bg1"/>
                </a:solidFill>
              </a:rPr>
              <a:t>The NASA on-board propulsion program</a:t>
            </a:r>
            <a:r>
              <a:rPr lang="en-US" sz="1600" b="1" dirty="0">
                <a:solidFill>
                  <a:schemeClr val="bg1"/>
                </a:solidFill>
              </a:rPr>
              <a:t>. Washington, D.C.: National Aeronautics and Space Administration</a:t>
            </a:r>
            <a:r>
              <a:rPr lang="en-US" sz="1600" b="1" dirty="0" smtClean="0">
                <a:solidFill>
                  <a:schemeClr val="bg1"/>
                </a:solidFill>
              </a:rPr>
              <a:t>.</a:t>
            </a:r>
          </a:p>
          <a:p>
            <a:pPr algn="ctr"/>
            <a:r>
              <a:rPr lang="en-US" sz="1600" b="1" dirty="0">
                <a:solidFill>
                  <a:schemeClr val="bg1"/>
                </a:solidFill>
              </a:rPr>
              <a:t>URL : </a:t>
            </a:r>
            <a:r>
              <a:rPr lang="en-US" sz="1600" b="1" dirty="0">
                <a:solidFill>
                  <a:schemeClr val="bg1"/>
                </a:solidFill>
                <a:hlinkClick r:id="rId6"/>
              </a:rPr>
              <a:t>https://</a:t>
            </a:r>
            <a:r>
              <a:rPr lang="en-US" sz="1600" b="1" dirty="0" err="1">
                <a:solidFill>
                  <a:schemeClr val="bg1"/>
                </a:solidFill>
                <a:hlinkClick r:id="rId6"/>
              </a:rPr>
              <a:t>ntrs.nasa.gov</a:t>
            </a:r>
            <a:r>
              <a:rPr lang="en-US" sz="1600" b="1" dirty="0">
                <a:solidFill>
                  <a:schemeClr val="bg1"/>
                </a:solidFill>
                <a:hlinkClick r:id="rId6"/>
              </a:rPr>
              <a:t>/archive/</a:t>
            </a:r>
            <a:r>
              <a:rPr lang="en-US" sz="1600" b="1" dirty="0" err="1">
                <a:solidFill>
                  <a:schemeClr val="bg1"/>
                </a:solidFill>
                <a:hlinkClick r:id="rId6"/>
              </a:rPr>
              <a:t>nasa</a:t>
            </a:r>
            <a:r>
              <a:rPr lang="en-US" sz="1600" b="1" dirty="0">
                <a:solidFill>
                  <a:schemeClr val="bg1"/>
                </a:solidFill>
                <a:hlinkClick r:id="rId6"/>
              </a:rPr>
              <a:t>/</a:t>
            </a:r>
            <a:r>
              <a:rPr lang="en-US" sz="1600" b="1" dirty="0" err="1">
                <a:solidFill>
                  <a:schemeClr val="bg1"/>
                </a:solidFill>
                <a:hlinkClick r:id="rId6"/>
              </a:rPr>
              <a:t>casi.ntrs.nasa.gov</a:t>
            </a:r>
            <a:r>
              <a:rPr lang="en-US" sz="1600" b="1" dirty="0">
                <a:solidFill>
                  <a:schemeClr val="bg1"/>
                </a:solidFill>
                <a:hlinkClick r:id="rId6"/>
              </a:rPr>
              <a:t>/19960028160.pdf</a:t>
            </a:r>
            <a:endParaRPr lang="en-US" sz="1600" b="1" dirty="0">
              <a:solidFill>
                <a:schemeClr val="bg1"/>
              </a:solidFill>
            </a:endParaRPr>
          </a:p>
        </p:txBody>
      </p:sp>
      <p:sp>
        <p:nvSpPr>
          <p:cNvPr id="31" name="TextBox 30"/>
          <p:cNvSpPr txBox="1"/>
          <p:nvPr/>
        </p:nvSpPr>
        <p:spPr>
          <a:xfrm>
            <a:off x="497314" y="7417365"/>
            <a:ext cx="11570327" cy="3477875"/>
          </a:xfrm>
          <a:prstGeom prst="rect">
            <a:avLst/>
          </a:prstGeom>
          <a:noFill/>
        </p:spPr>
        <p:txBody>
          <a:bodyPr wrap="square" rtlCol="0">
            <a:spAutoFit/>
          </a:bodyPr>
          <a:lstStyle/>
          <a:p>
            <a:r>
              <a:rPr lang="en-US" sz="2200" dirty="0" smtClean="0"/>
              <a:t>All spaceflight missions require onboard propulsion systems to create acceleration and velocity vectors required for space travel and operational maneuverability. These propulsion systems have a major impact on spacecraft mass and cost. Electric Propulsion systems create major performance advantages over current chemical systems for a variety of mission functions such as interplanetary travel and heavy cargo transportation between planets.</a:t>
            </a:r>
          </a:p>
          <a:p>
            <a:endParaRPr lang="en-US" sz="2200" dirty="0"/>
          </a:p>
          <a:p>
            <a:r>
              <a:rPr lang="en-US" sz="2200" dirty="0" smtClean="0"/>
              <a:t>Since the late 1950s, there has been an extensive effort to develop the technology for high performance, on board electric propulsion systems to improve and enable near-and-far-term space missions. Efforts in Electric Propulsion include research and development efforts on </a:t>
            </a:r>
            <a:r>
              <a:rPr lang="en-US" sz="2200" dirty="0" err="1" smtClean="0"/>
              <a:t>electrothermal</a:t>
            </a:r>
            <a:r>
              <a:rPr lang="en-US" sz="2200" dirty="0" smtClean="0"/>
              <a:t>, electrostatic and electromagnetic propulsion systems. </a:t>
            </a:r>
          </a:p>
        </p:txBody>
      </p:sp>
      <p:pic>
        <p:nvPicPr>
          <p:cNvPr id="34" name="Picture 3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084450" y="2778394"/>
            <a:ext cx="5625592" cy="4553289"/>
          </a:xfrm>
          <a:prstGeom prst="rect">
            <a:avLst/>
          </a:prstGeom>
          <a:effectLst>
            <a:outerShdw blurRad="50800" dist="76200" dir="2700000" algn="tl" rotWithShape="0">
              <a:prstClr val="black">
                <a:alpha val="40000"/>
              </a:prstClr>
            </a:outerShdw>
          </a:effectLst>
        </p:spPr>
      </p:pic>
      <p:pic>
        <p:nvPicPr>
          <p:cNvPr id="37" name="Picture 3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196291" y="2778396"/>
            <a:ext cx="5684071" cy="4553288"/>
          </a:xfrm>
          <a:prstGeom prst="rect">
            <a:avLst/>
          </a:prstGeom>
          <a:effectLst>
            <a:outerShdw blurRad="50800" dist="76200" dir="2700000" algn="tl" rotWithShape="0">
              <a:prstClr val="black">
                <a:alpha val="40000"/>
              </a:prstClr>
            </a:outerShdw>
          </a:effectLst>
        </p:spPr>
      </p:pic>
      <p:pic>
        <p:nvPicPr>
          <p:cNvPr id="39" name="Picture 3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6196291" y="7567849"/>
            <a:ext cx="11513751" cy="4638460"/>
          </a:xfrm>
          <a:prstGeom prst="rect">
            <a:avLst/>
          </a:prstGeom>
          <a:effectLst>
            <a:outerShdw blurRad="50800" dist="76200" dir="2700000" algn="tl" rotWithShape="0">
              <a:prstClr val="black">
                <a:alpha val="40000"/>
              </a:prstClr>
            </a:outerShdw>
          </a:effectLst>
        </p:spPr>
      </p:pic>
      <p:pic>
        <p:nvPicPr>
          <p:cNvPr id="44" name="Picture 4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rot="1696708" flipH="1">
            <a:off x="469997" y="401239"/>
            <a:ext cx="9977703" cy="8543080"/>
          </a:xfrm>
          <a:prstGeom prst="rect">
            <a:avLst/>
          </a:prstGeom>
          <a:effectLst>
            <a:outerShdw blurRad="254000" dist="76200" dir="2700000" sx="108000" sy="108000" algn="tl" rotWithShape="0">
              <a:prstClr val="black">
                <a:alpha val="20000"/>
              </a:prstClr>
            </a:outerShdw>
          </a:effectLst>
        </p:spPr>
      </p:pic>
      <p:sp>
        <p:nvSpPr>
          <p:cNvPr id="40" name="Rectangle 39"/>
          <p:cNvSpPr/>
          <p:nvPr/>
        </p:nvSpPr>
        <p:spPr>
          <a:xfrm>
            <a:off x="0" y="26388158"/>
            <a:ext cx="38404800" cy="707886"/>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4000" b="1" cap="none" spc="0" dirty="0" smtClean="0">
                <a:ln/>
                <a:solidFill>
                  <a:schemeClr val="accent4"/>
                </a:solidFill>
                <a:effectLst/>
              </a:rPr>
              <a:t>PRESENTATION BY CORY ANDREW HOFSTAD, PHI THETA KAPPA AEROSPACE ENGINEERING STUDENT </a:t>
            </a:r>
            <a:r>
              <a:rPr lang="en-US" sz="4000" b="1" cap="none" spc="0" smtClean="0">
                <a:ln/>
                <a:solidFill>
                  <a:schemeClr val="accent4"/>
                </a:solidFill>
                <a:effectLst/>
              </a:rPr>
              <a:t>@ NSC - FALL 2017</a:t>
            </a:r>
            <a:endParaRPr lang="en-US" sz="4000" b="1" cap="none" spc="0" dirty="0">
              <a:ln/>
              <a:solidFill>
                <a:schemeClr val="accent4"/>
              </a:solidFill>
              <a:effectLst/>
            </a:endParaRPr>
          </a:p>
        </p:txBody>
      </p:sp>
      <p:sp>
        <p:nvSpPr>
          <p:cNvPr id="18" name="Rectangle 17"/>
          <p:cNvSpPr/>
          <p:nvPr/>
        </p:nvSpPr>
        <p:spPr>
          <a:xfrm>
            <a:off x="0" y="234169"/>
            <a:ext cx="38404800" cy="2092881"/>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13000" b="1" dirty="0">
                <a:ln/>
                <a:solidFill>
                  <a:schemeClr val="accent4"/>
                </a:solidFill>
                <a:latin typeface="Helvetica" charset="0"/>
                <a:ea typeface="Helvetica" charset="0"/>
                <a:cs typeface="Helvetica" charset="0"/>
              </a:rPr>
              <a:t>ELECTRIC </a:t>
            </a:r>
            <a:r>
              <a:rPr lang="en-US" sz="13000" b="1" dirty="0" smtClean="0">
                <a:ln/>
                <a:solidFill>
                  <a:schemeClr val="accent4"/>
                </a:solidFill>
                <a:latin typeface="Helvetica" charset="0"/>
                <a:ea typeface="Helvetica" charset="0"/>
                <a:cs typeface="Helvetica" charset="0"/>
              </a:rPr>
              <a:t>PROPULSION SYSTEMS</a:t>
            </a:r>
            <a:endParaRPr lang="en-US" sz="13000" b="1" dirty="0">
              <a:ln/>
              <a:solidFill>
                <a:schemeClr val="accent4"/>
              </a:solidFill>
            </a:endParaRPr>
          </a:p>
        </p:txBody>
      </p:sp>
      <p:sp>
        <p:nvSpPr>
          <p:cNvPr id="30" name="TextBox 29"/>
          <p:cNvSpPr txBox="1"/>
          <p:nvPr/>
        </p:nvSpPr>
        <p:spPr>
          <a:xfrm>
            <a:off x="1316099" y="6529217"/>
            <a:ext cx="9932759" cy="707886"/>
          </a:xfrm>
          <a:prstGeom prst="rect">
            <a:avLst/>
          </a:prstGeom>
          <a:noFill/>
        </p:spPr>
        <p:txBody>
          <a:bodyPr wrap="square" rtlCol="0">
            <a:spAutoFit/>
          </a:bodyPr>
          <a:lstStyle/>
          <a:p>
            <a:pPr algn="ctr"/>
            <a:r>
              <a:rPr lang="en-US" sz="4000" dirty="0" smtClean="0">
                <a:ln w="0"/>
                <a:solidFill>
                  <a:schemeClr val="accent1"/>
                </a:solidFill>
                <a:effectLst>
                  <a:outerShdw blurRad="38100" dist="25400" dir="5400000" algn="ctr" rotWithShape="0">
                    <a:srgbClr val="6E747A">
                      <a:alpha val="43000"/>
                    </a:srgbClr>
                  </a:outerShdw>
                </a:effectLst>
              </a:rPr>
              <a:t>Abstract</a:t>
            </a:r>
            <a:endParaRPr lang="en-US" sz="40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1433926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2915</TotalTime>
  <Words>1447</Words>
  <Application>Microsoft Macintosh PowerPoint</Application>
  <PresentationFormat>Custom</PresentationFormat>
  <Paragraphs>85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Helvetica</vt:lpstr>
      <vt:lpstr>Arial</vt:lpstr>
      <vt:lpstr>Office Theme</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ION PROPOULSION</dc:title>
  <dc:creator>Hofstad, Cory</dc:creator>
  <cp:lastModifiedBy>Hofstad, Cory</cp:lastModifiedBy>
  <cp:revision>62</cp:revision>
  <dcterms:created xsi:type="dcterms:W3CDTF">2017-11-28T22:09:42Z</dcterms:created>
  <dcterms:modified xsi:type="dcterms:W3CDTF">2017-11-30T23:03:48Z</dcterms:modified>
</cp:coreProperties>
</file>

<file path=docProps/thumbnail.jpeg>
</file>